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508" r:id="rId3"/>
    <p:sldId id="553" r:id="rId4"/>
    <p:sldId id="586" r:id="rId5"/>
    <p:sldId id="583" r:id="rId6"/>
    <p:sldId id="570" r:id="rId7"/>
    <p:sldId id="554" r:id="rId8"/>
    <p:sldId id="585" r:id="rId9"/>
    <p:sldId id="520" r:id="rId10"/>
    <p:sldId id="521" r:id="rId11"/>
    <p:sldId id="555" r:id="rId12"/>
    <p:sldId id="587" r:id="rId13"/>
    <p:sldId id="556" r:id="rId14"/>
    <p:sldId id="588" r:id="rId15"/>
    <p:sldId id="584" r:id="rId16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Ubuntu" panose="020B0604020202020204" charset="0"/>
      <p:regular r:id="rId23"/>
      <p:bold r:id="rId24"/>
      <p:italic r:id="rId25"/>
      <p:boldItalic r:id="rId26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3" autoAdjust="0"/>
    <p:restoredTop sz="94660"/>
  </p:normalViewPr>
  <p:slideViewPr>
    <p:cSldViewPr snapToGrid="0">
      <p:cViewPr>
        <p:scale>
          <a:sx n="84" d="100"/>
          <a:sy n="84" d="100"/>
        </p:scale>
        <p:origin x="222" y="-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6/09/2021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173240" y="4658751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Misión TIC 2022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CD48878-B96F-41DA-9C00-697B398B7878}"/>
              </a:ext>
            </a:extLst>
          </p:cNvPr>
          <p:cNvSpPr txBox="1"/>
          <p:nvPr/>
        </p:nvSpPr>
        <p:spPr>
          <a:xfrm>
            <a:off x="-243843" y="2459504"/>
            <a:ext cx="58627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Ciclo: Desarrollo de Software</a:t>
            </a:r>
          </a:p>
          <a:p>
            <a:pPr algn="ctr"/>
            <a:endParaRPr lang="es-ES" sz="2400" b="1" dirty="0">
              <a:solidFill>
                <a:schemeClr val="accent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Semana 1 – Sesión 1:</a:t>
            </a:r>
          </a:p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Ciclo de Vida del Software</a:t>
            </a:r>
            <a:endParaRPr lang="es-CO" sz="2400" b="1" dirty="0">
              <a:solidFill>
                <a:schemeClr val="accent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657600" y="1020140"/>
            <a:ext cx="4200939" cy="3693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Diagrama de Clases</a:t>
            </a:r>
            <a:endParaRPr lang="es-CO" dirty="0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23B4B895-97B8-4651-9780-9CB5DBF69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04" y="1389473"/>
            <a:ext cx="9225792" cy="47233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AD70C51-FCFA-49EB-A030-BDB1B53AC39C}"/>
              </a:ext>
            </a:extLst>
          </p:cNvPr>
          <p:cNvSpPr txBox="1"/>
          <p:nvPr/>
        </p:nvSpPr>
        <p:spPr>
          <a:xfrm>
            <a:off x="3768682" y="393976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62"/>
                </a:solidFill>
                <a:latin typeface="Ubuntu" panose="020B0504030602030204" pitchFamily="34" charset="0"/>
              </a:rPr>
              <a:t>Tema: Ciclo de Vida del Software</a:t>
            </a:r>
          </a:p>
        </p:txBody>
      </p:sp>
    </p:spTree>
    <p:extLst>
      <p:ext uri="{BB962C8B-B14F-4D97-AF65-F5344CB8AC3E}">
        <p14:creationId xmlns:p14="http://schemas.microsoft.com/office/powerpoint/2010/main" val="224413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Ciclo de Vida de un sistema de información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6623428-0ACD-494A-8DF6-156BAB5975ED}"/>
              </a:ext>
            </a:extLst>
          </p:cNvPr>
          <p:cNvSpPr/>
          <p:nvPr/>
        </p:nvSpPr>
        <p:spPr>
          <a:xfrm>
            <a:off x="1055049" y="2384051"/>
            <a:ext cx="1873205" cy="87464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Desarrollo</a:t>
            </a:r>
            <a:endParaRPr lang="es-CO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D7E22E9-0B56-40EE-98E5-278494A4F676}"/>
              </a:ext>
            </a:extLst>
          </p:cNvPr>
          <p:cNvSpPr txBox="1"/>
          <p:nvPr/>
        </p:nvSpPr>
        <p:spPr>
          <a:xfrm>
            <a:off x="655116" y="2017281"/>
            <a:ext cx="346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UML=&gt;Lenguaje de Modelado Unificado</a:t>
            </a:r>
            <a:endParaRPr lang="es-CO" sz="1400" b="1" dirty="0">
              <a:solidFill>
                <a:srgbClr val="FF0000"/>
              </a:solidFill>
            </a:endParaRP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0EF162FA-1C54-41D4-9ABC-C4D9C8548052}"/>
              </a:ext>
            </a:extLst>
          </p:cNvPr>
          <p:cNvSpPr/>
          <p:nvPr/>
        </p:nvSpPr>
        <p:spPr>
          <a:xfrm>
            <a:off x="3299791" y="2634575"/>
            <a:ext cx="6505924" cy="28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BF54403-C014-4A4B-BE84-1D630C09111C}"/>
              </a:ext>
            </a:extLst>
          </p:cNvPr>
          <p:cNvSpPr txBox="1"/>
          <p:nvPr/>
        </p:nvSpPr>
        <p:spPr>
          <a:xfrm>
            <a:off x="915329" y="3804138"/>
            <a:ext cx="103613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Helvetica Neue"/>
              </a:rPr>
              <a:t> Esquema de la Base de Datos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: Construcción de la base de Datos con un DBMS (Sistema administrador de Bases de Datos). </a:t>
            </a:r>
            <a:r>
              <a:rPr lang="es-ES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Helvetica Neue"/>
              </a:rPr>
              <a:t> Programación: </a:t>
            </a:r>
            <a:r>
              <a:rPr lang="es-ES" dirty="0">
                <a:solidFill>
                  <a:srgbClr val="333333"/>
                </a:solidFill>
                <a:latin typeface="Helvetica Neue"/>
              </a:rPr>
              <a:t>Programación de los procesos incluyendo la seguridad y respaldo.</a:t>
            </a:r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s-ES" dirty="0">
              <a:solidFill>
                <a:srgbClr val="333333"/>
              </a:solidFill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s-ES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DB121B7-C8FB-4948-91DB-D1E4406ED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301" y="1558984"/>
            <a:ext cx="1669729" cy="206435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9F71749-D3B2-4506-AFDF-B04D5CF147DF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62"/>
                </a:solidFill>
                <a:latin typeface="Ubuntu" panose="020B0504030602030204" pitchFamily="34" charset="0"/>
              </a:rPr>
              <a:t>Tema: Ciclo de Vida del Software</a:t>
            </a:r>
          </a:p>
        </p:txBody>
      </p:sp>
    </p:spTree>
    <p:extLst>
      <p:ext uri="{BB962C8B-B14F-4D97-AF65-F5344CB8AC3E}">
        <p14:creationId xmlns:p14="http://schemas.microsoft.com/office/powerpoint/2010/main" val="2353834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7726017" y="475449"/>
            <a:ext cx="4200939" cy="3693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BackEnd</a:t>
            </a:r>
            <a:r>
              <a:rPr lang="es-ES" dirty="0"/>
              <a:t> - </a:t>
            </a:r>
            <a:r>
              <a:rPr lang="es-ES" dirty="0" err="1"/>
              <a:t>FrontEnd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D70C51-FCFA-49EB-A030-BDB1B53AC39C}"/>
              </a:ext>
            </a:extLst>
          </p:cNvPr>
          <p:cNvSpPr txBox="1"/>
          <p:nvPr/>
        </p:nvSpPr>
        <p:spPr>
          <a:xfrm>
            <a:off x="7118555" y="2537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62"/>
                </a:solidFill>
                <a:latin typeface="Ubuntu" panose="020B0504030602030204" pitchFamily="34" charset="0"/>
              </a:rPr>
              <a:t>Tema: Ciclo de Vida del Software</a:t>
            </a:r>
          </a:p>
        </p:txBody>
      </p:sp>
      <p:pic>
        <p:nvPicPr>
          <p:cNvPr id="3" name="Imagen 2" descr="Diagrama, Escala de tiempo, Mapa&#10;&#10;Descripción generada automáticamente">
            <a:extLst>
              <a:ext uri="{FF2B5EF4-FFF2-40B4-BE49-F238E27FC236}">
                <a16:creationId xmlns:a16="http://schemas.microsoft.com/office/drawing/2014/main" id="{3BE36416-C9D1-4E69-B054-3EA9052E3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54" y="856029"/>
            <a:ext cx="5739848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2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Ciclo de Vida de un sistema de información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6623428-0ACD-494A-8DF6-156BAB5975ED}"/>
              </a:ext>
            </a:extLst>
          </p:cNvPr>
          <p:cNvSpPr/>
          <p:nvPr/>
        </p:nvSpPr>
        <p:spPr>
          <a:xfrm>
            <a:off x="1055049" y="2384051"/>
            <a:ext cx="1873205" cy="87464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Implementación</a:t>
            </a:r>
            <a:endParaRPr lang="es-CO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D7E22E9-0B56-40EE-98E5-278494A4F676}"/>
              </a:ext>
            </a:extLst>
          </p:cNvPr>
          <p:cNvSpPr txBox="1"/>
          <p:nvPr/>
        </p:nvSpPr>
        <p:spPr>
          <a:xfrm>
            <a:off x="655116" y="2017281"/>
            <a:ext cx="346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UML=&gt;Lenguaje de Modelado Unificado</a:t>
            </a:r>
            <a:endParaRPr lang="es-CO" sz="1400" b="1" dirty="0">
              <a:solidFill>
                <a:srgbClr val="FF0000"/>
              </a:solidFill>
            </a:endParaRP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0EF162FA-1C54-41D4-9ABC-C4D9C8548052}"/>
              </a:ext>
            </a:extLst>
          </p:cNvPr>
          <p:cNvSpPr/>
          <p:nvPr/>
        </p:nvSpPr>
        <p:spPr>
          <a:xfrm>
            <a:off x="3299791" y="2634575"/>
            <a:ext cx="6505924" cy="28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BF54403-C014-4A4B-BE84-1D630C09111C}"/>
              </a:ext>
            </a:extLst>
          </p:cNvPr>
          <p:cNvSpPr txBox="1"/>
          <p:nvPr/>
        </p:nvSpPr>
        <p:spPr>
          <a:xfrm>
            <a:off x="915329" y="3804138"/>
            <a:ext cx="1036134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Helvetica Neue"/>
              </a:rPr>
              <a:t> Pruebas (Pilotaje)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: Prueba del sistema, a través del diseño de casos de prueba de caja blanca y caja negra. (Se definen muestras)</a:t>
            </a:r>
          </a:p>
          <a:p>
            <a:pPr algn="l"/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Helvetica Neue"/>
              </a:rPr>
              <a:t> Ajustes: </a:t>
            </a:r>
            <a:r>
              <a:rPr lang="es-ES" dirty="0">
                <a:solidFill>
                  <a:srgbClr val="333333"/>
                </a:solidFill>
                <a:latin typeface="Helvetica Neue"/>
              </a:rPr>
              <a:t>Mejoras o correcciones a las inconsistencias encontradas en las pruebas.</a:t>
            </a:r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s-ES" dirty="0">
              <a:solidFill>
                <a:srgbClr val="333333"/>
              </a:solidFill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s-ES" b="1" dirty="0">
                <a:solidFill>
                  <a:srgbClr val="333333"/>
                </a:solidFill>
                <a:latin typeface="Helvetica Neue"/>
              </a:rPr>
              <a:t>Puesta en Marcha</a:t>
            </a:r>
            <a:r>
              <a:rPr lang="es-ES" dirty="0">
                <a:solidFill>
                  <a:srgbClr val="333333"/>
                </a:solidFill>
                <a:latin typeface="Helvetica Neue"/>
              </a:rPr>
              <a:t>: Puesta en funcionamiento definitiva del sistema de información.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FBC0E40-E524-42FE-B34F-322F01EE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252" y="1588979"/>
            <a:ext cx="1684786" cy="212365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A0A0DD4-DF6F-4E7C-A3ED-1AF19C42E74C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62"/>
                </a:solidFill>
                <a:latin typeface="Ubuntu" panose="020B0504030602030204" pitchFamily="34" charset="0"/>
              </a:rPr>
              <a:t>Tema: Ciclo de Vida del Software</a:t>
            </a:r>
          </a:p>
        </p:txBody>
      </p:sp>
    </p:spTree>
    <p:extLst>
      <p:ext uri="{BB962C8B-B14F-4D97-AF65-F5344CB8AC3E}">
        <p14:creationId xmlns:p14="http://schemas.microsoft.com/office/powerpoint/2010/main" val="2261997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7726017" y="475449"/>
            <a:ext cx="4200939" cy="3693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Pruebas funcionales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D70C51-FCFA-49EB-A030-BDB1B53AC39C}"/>
              </a:ext>
            </a:extLst>
          </p:cNvPr>
          <p:cNvSpPr txBox="1"/>
          <p:nvPr/>
        </p:nvSpPr>
        <p:spPr>
          <a:xfrm>
            <a:off x="7118555" y="2537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62"/>
                </a:solidFill>
                <a:latin typeface="Ubuntu" panose="020B0504030602030204" pitchFamily="34" charset="0"/>
              </a:rPr>
              <a:t>Tema: Ciclo de Vida del Software</a:t>
            </a:r>
          </a:p>
        </p:txBody>
      </p:sp>
      <p:pic>
        <p:nvPicPr>
          <p:cNvPr id="4" name="Imagen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6EA38C4F-6387-4854-B799-9FF2A2958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892" y="964051"/>
            <a:ext cx="7464385" cy="569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12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173240" y="4658751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Misión TIC 2022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CD48878-B96F-41DA-9C00-697B398B7878}"/>
              </a:ext>
            </a:extLst>
          </p:cNvPr>
          <p:cNvSpPr txBox="1"/>
          <p:nvPr/>
        </p:nvSpPr>
        <p:spPr>
          <a:xfrm>
            <a:off x="-243843" y="2459504"/>
            <a:ext cx="58627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Ciclo: Desarrollo de Software</a:t>
            </a:r>
          </a:p>
          <a:p>
            <a:pPr algn="ctr"/>
            <a:endParaRPr lang="es-ES" sz="2400" b="1" dirty="0">
              <a:solidFill>
                <a:schemeClr val="accent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Semana 1 – Sesión 1:</a:t>
            </a:r>
          </a:p>
          <a:p>
            <a:pPr algn="ctr"/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Ciclo de Vida del Software</a:t>
            </a:r>
            <a:endParaRPr lang="es-CO" sz="2400" b="1" dirty="0">
              <a:solidFill>
                <a:schemeClr val="accent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922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62"/>
                </a:solidFill>
                <a:latin typeface="Ubuntu" panose="020B0504030602030204" pitchFamily="34" charset="0"/>
              </a:rPr>
              <a:t>Tema: Ciclo de Vida del Software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Ciclo de Vida de un sistema de información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6623428-0ACD-494A-8DF6-156BAB5975ED}"/>
              </a:ext>
            </a:extLst>
          </p:cNvPr>
          <p:cNvSpPr/>
          <p:nvPr/>
        </p:nvSpPr>
        <p:spPr>
          <a:xfrm>
            <a:off x="1055049" y="2384051"/>
            <a:ext cx="1873205" cy="87464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Análisis</a:t>
            </a:r>
            <a:endParaRPr lang="es-CO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02E84CA-619E-4190-BFC3-9D141923BB1F}"/>
              </a:ext>
            </a:extLst>
          </p:cNvPr>
          <p:cNvSpPr/>
          <p:nvPr/>
        </p:nvSpPr>
        <p:spPr>
          <a:xfrm>
            <a:off x="3775666" y="2384051"/>
            <a:ext cx="1873205" cy="87464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Diseño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37957B4-93BD-4E6C-A293-076875816E46}"/>
              </a:ext>
            </a:extLst>
          </p:cNvPr>
          <p:cNvSpPr/>
          <p:nvPr/>
        </p:nvSpPr>
        <p:spPr>
          <a:xfrm>
            <a:off x="6524926" y="2357546"/>
            <a:ext cx="1873205" cy="87464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Desarrollo</a:t>
            </a:r>
            <a:endParaRPr lang="es-CO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02914066-0878-4244-BBEE-D19AAB73195B}"/>
              </a:ext>
            </a:extLst>
          </p:cNvPr>
          <p:cNvSpPr/>
          <p:nvPr/>
        </p:nvSpPr>
        <p:spPr>
          <a:xfrm>
            <a:off x="9362988" y="2357546"/>
            <a:ext cx="1873205" cy="87464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Implementación</a:t>
            </a:r>
            <a:endParaRPr lang="es-CO" dirty="0"/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89314DF7-D924-4D69-B496-2C1CF928EDDE}"/>
              </a:ext>
            </a:extLst>
          </p:cNvPr>
          <p:cNvSpPr/>
          <p:nvPr/>
        </p:nvSpPr>
        <p:spPr>
          <a:xfrm>
            <a:off x="2928254" y="2692163"/>
            <a:ext cx="847412" cy="291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C81C4C3B-62CA-4F8E-AA08-0B4BDA04B893}"/>
              </a:ext>
            </a:extLst>
          </p:cNvPr>
          <p:cNvSpPr/>
          <p:nvPr/>
        </p:nvSpPr>
        <p:spPr>
          <a:xfrm>
            <a:off x="5669818" y="2692163"/>
            <a:ext cx="847412" cy="291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04BDC72-AFCB-4CE6-8501-1837DC5665F0}"/>
              </a:ext>
            </a:extLst>
          </p:cNvPr>
          <p:cNvSpPr/>
          <p:nvPr/>
        </p:nvSpPr>
        <p:spPr>
          <a:xfrm>
            <a:off x="8463479" y="2692163"/>
            <a:ext cx="847412" cy="291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AA103738-725E-409D-8582-C56B45820547}"/>
              </a:ext>
            </a:extLst>
          </p:cNvPr>
          <p:cNvSpPr/>
          <p:nvPr/>
        </p:nvSpPr>
        <p:spPr>
          <a:xfrm>
            <a:off x="1829080" y="3295122"/>
            <a:ext cx="325140" cy="486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68B2C3-ADDE-4854-956D-AC2FB07AB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52" y="3818230"/>
            <a:ext cx="2045781" cy="2505075"/>
          </a:xfrm>
          <a:prstGeom prst="rect">
            <a:avLst/>
          </a:prstGeom>
        </p:spPr>
      </p:pic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1B35D62B-629A-4615-8F83-F43AA822C440}"/>
              </a:ext>
            </a:extLst>
          </p:cNvPr>
          <p:cNvSpPr/>
          <p:nvPr/>
        </p:nvSpPr>
        <p:spPr>
          <a:xfrm>
            <a:off x="4549698" y="3302959"/>
            <a:ext cx="325140" cy="486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326F88F-C0FB-4D31-890E-0D21D0EDA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170" y="3834534"/>
            <a:ext cx="1873205" cy="249555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C23CEFE-9917-441F-9654-38544443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212" y="3851567"/>
            <a:ext cx="1972267" cy="2438400"/>
          </a:xfrm>
          <a:prstGeom prst="rect">
            <a:avLst/>
          </a:prstGeom>
        </p:spPr>
      </p:pic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1B234C89-CB8A-4589-A66F-D0A444DAA83F}"/>
              </a:ext>
            </a:extLst>
          </p:cNvPr>
          <p:cNvSpPr/>
          <p:nvPr/>
        </p:nvSpPr>
        <p:spPr>
          <a:xfrm>
            <a:off x="7270316" y="3276879"/>
            <a:ext cx="325140" cy="486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E5486EF-46BE-4C4D-AB5F-FD8D2EA88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002" y="3808306"/>
            <a:ext cx="1972267" cy="2486025"/>
          </a:xfrm>
          <a:prstGeom prst="rect">
            <a:avLst/>
          </a:prstGeom>
        </p:spPr>
      </p:pic>
      <p:sp>
        <p:nvSpPr>
          <p:cNvPr id="32" name="Flecha: hacia abajo 31">
            <a:extLst>
              <a:ext uri="{FF2B5EF4-FFF2-40B4-BE49-F238E27FC236}">
                <a16:creationId xmlns:a16="http://schemas.microsoft.com/office/drawing/2014/main" id="{171DF381-8DD2-4650-8957-A844B9ADB7D4}"/>
              </a:ext>
            </a:extLst>
          </p:cNvPr>
          <p:cNvSpPr/>
          <p:nvPr/>
        </p:nvSpPr>
        <p:spPr>
          <a:xfrm>
            <a:off x="10105493" y="3285140"/>
            <a:ext cx="325140" cy="453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8FD3FF9F-5149-4E0F-8C41-7922B3FAE739}"/>
              </a:ext>
            </a:extLst>
          </p:cNvPr>
          <p:cNvCxnSpPr/>
          <p:nvPr/>
        </p:nvCxnSpPr>
        <p:spPr>
          <a:xfrm>
            <a:off x="2085240" y="2239617"/>
            <a:ext cx="261928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3327761-7674-4999-A836-A391EDE5974F}"/>
              </a:ext>
            </a:extLst>
          </p:cNvPr>
          <p:cNvCxnSpPr>
            <a:cxnSpLocks/>
          </p:cNvCxnSpPr>
          <p:nvPr/>
        </p:nvCxnSpPr>
        <p:spPr>
          <a:xfrm>
            <a:off x="2085240" y="2239617"/>
            <a:ext cx="0" cy="14443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DEDD2468-3293-4BF1-B635-B4BEDDDB7E55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704523" y="2239619"/>
            <a:ext cx="7746" cy="14443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D7E22E9-0B56-40EE-98E5-278494A4F676}"/>
              </a:ext>
            </a:extLst>
          </p:cNvPr>
          <p:cNvSpPr txBox="1"/>
          <p:nvPr/>
        </p:nvSpPr>
        <p:spPr>
          <a:xfrm>
            <a:off x="1768298" y="1905177"/>
            <a:ext cx="346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UML=&gt;Lenguaje de Modelado Unificado</a:t>
            </a:r>
            <a:endParaRPr lang="es-CO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230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Ciclo de Vida de un sistema de información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6623428-0ACD-494A-8DF6-156BAB5975ED}"/>
              </a:ext>
            </a:extLst>
          </p:cNvPr>
          <p:cNvSpPr/>
          <p:nvPr/>
        </p:nvSpPr>
        <p:spPr>
          <a:xfrm>
            <a:off x="1055049" y="2384051"/>
            <a:ext cx="1873205" cy="87464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Análisis</a:t>
            </a: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68B2C3-ADDE-4854-956D-AC2FB07AB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715" y="1416090"/>
            <a:ext cx="1731169" cy="2119830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7D7E22E9-0B56-40EE-98E5-278494A4F676}"/>
              </a:ext>
            </a:extLst>
          </p:cNvPr>
          <p:cNvSpPr txBox="1"/>
          <p:nvPr/>
        </p:nvSpPr>
        <p:spPr>
          <a:xfrm>
            <a:off x="655116" y="2017281"/>
            <a:ext cx="346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UML=&gt;Lenguaje de Modelado Unificado</a:t>
            </a:r>
            <a:endParaRPr lang="es-CO" sz="1400" b="1" dirty="0">
              <a:solidFill>
                <a:srgbClr val="FF0000"/>
              </a:solidFill>
            </a:endParaRP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0EF162FA-1C54-41D4-9ABC-C4D9C8548052}"/>
              </a:ext>
            </a:extLst>
          </p:cNvPr>
          <p:cNvSpPr/>
          <p:nvPr/>
        </p:nvSpPr>
        <p:spPr>
          <a:xfrm>
            <a:off x="3299791" y="2634575"/>
            <a:ext cx="6505924" cy="28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BF54403-C014-4A4B-BE84-1D630C09111C}"/>
              </a:ext>
            </a:extLst>
          </p:cNvPr>
          <p:cNvSpPr txBox="1"/>
          <p:nvPr/>
        </p:nvSpPr>
        <p:spPr>
          <a:xfrm>
            <a:off x="915329" y="3438212"/>
            <a:ext cx="1036134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Helvetica Neue"/>
              </a:rPr>
              <a:t> Reconocimiento del Problema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: Contacto con el usuario y la situación problema.</a:t>
            </a:r>
          </a:p>
          <a:p>
            <a:pPr algn="l"/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Helvetica Neue"/>
              </a:rPr>
              <a:t> Síntesis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: Recopilación de información y procesos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dirty="0">
              <a:solidFill>
                <a:srgbClr val="333333"/>
              </a:solidFill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s-ES" b="1" i="0" dirty="0">
                <a:solidFill>
                  <a:srgbClr val="333333"/>
                </a:solidFill>
                <a:effectLst/>
                <a:latin typeface="Helvetica Neue"/>
              </a:rPr>
              <a:t>Definición (An</a:t>
            </a:r>
            <a:r>
              <a:rPr lang="es-ES" b="1" dirty="0">
                <a:solidFill>
                  <a:srgbClr val="333333"/>
                </a:solidFill>
                <a:latin typeface="Helvetica Neue"/>
              </a:rPr>
              <a:t>álisis)</a:t>
            </a:r>
            <a:r>
              <a:rPr lang="es-ES" b="1" i="0" dirty="0">
                <a:solidFill>
                  <a:srgbClr val="333333"/>
                </a:solidFill>
                <a:effectLst/>
                <a:latin typeface="Helvetica Neue"/>
              </a:rPr>
              <a:t> de Requerimientos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: </a:t>
            </a:r>
            <a:r>
              <a:rPr lang="es-E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Los </a:t>
            </a:r>
            <a:r>
              <a:rPr lang="es-E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requerimientos</a:t>
            </a:r>
            <a:r>
              <a:rPr lang="es-E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especifican </a:t>
            </a:r>
            <a:r>
              <a:rPr lang="es-E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qué</a:t>
            </a:r>
            <a:r>
              <a:rPr lang="es-E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es lo </a:t>
            </a:r>
            <a:r>
              <a:rPr lang="es-E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que</a:t>
            </a:r>
            <a:r>
              <a:rPr lang="es-E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el sistema debe hacer (sus funciones) y sus propiedades esenciales y deseables. Se realiza a través de los diagramas que ofrece el Lenguaje de Modelado Unificado (Clases, casos de uso, secuencias, estados, actividades, componentes, entre otros.)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s-ES" b="1" dirty="0">
                <a:solidFill>
                  <a:srgbClr val="202124"/>
                </a:solidFill>
                <a:latin typeface="arial" panose="020B0604020202020204" pitchFamily="34" charset="0"/>
              </a:rPr>
              <a:t>Socialización y Aprobación</a:t>
            </a:r>
            <a:r>
              <a:rPr lang="es-ES" dirty="0">
                <a:solidFill>
                  <a:srgbClr val="202124"/>
                </a:solidFill>
                <a:latin typeface="arial" panose="020B0604020202020204" pitchFamily="34" charset="0"/>
              </a:rPr>
              <a:t> por parte del usuario</a:t>
            </a:r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C0918DB-043A-4B4A-B8CD-BA184E7B0FFD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62"/>
                </a:solidFill>
                <a:latin typeface="Ubuntu" panose="020B0504030602030204" pitchFamily="34" charset="0"/>
              </a:rPr>
              <a:t>Tema: Ciclo de Vida del Software</a:t>
            </a:r>
          </a:p>
        </p:txBody>
      </p:sp>
    </p:spTree>
    <p:extLst>
      <p:ext uri="{BB962C8B-B14F-4D97-AF65-F5344CB8AC3E}">
        <p14:creationId xmlns:p14="http://schemas.microsoft.com/office/powerpoint/2010/main" val="255795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657600" y="1020140"/>
            <a:ext cx="4200939" cy="3693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Definición de Requerimientos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1F4A07D-3F5B-4707-802A-7B94419E5CBA}"/>
              </a:ext>
            </a:extLst>
          </p:cNvPr>
          <p:cNvSpPr txBox="1"/>
          <p:nvPr/>
        </p:nvSpPr>
        <p:spPr>
          <a:xfrm>
            <a:off x="3768682" y="393976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62"/>
                </a:solidFill>
                <a:latin typeface="Ubuntu" panose="020B0504030602030204" pitchFamily="34" charset="0"/>
              </a:rPr>
              <a:t>Tema: Ciclo de Vida del Software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26F6A3-F033-4BA9-8AC2-C3F14DA71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" y="2358750"/>
            <a:ext cx="5349952" cy="34791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CDEB33A-F220-4A92-BAFE-8230D753E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465" y="2958480"/>
            <a:ext cx="6640595" cy="181230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8CB2DFB-42A0-4739-8513-73292F5140AE}"/>
              </a:ext>
            </a:extLst>
          </p:cNvPr>
          <p:cNvSpPr txBox="1"/>
          <p:nvPr/>
        </p:nvSpPr>
        <p:spPr>
          <a:xfrm>
            <a:off x="793570" y="5975995"/>
            <a:ext cx="343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FF0062"/>
                </a:solidFill>
                <a:latin typeface="Ubuntu" panose="020B0504030602030204" pitchFamily="34" charset="0"/>
              </a:rPr>
              <a:t>Requerimiento funcional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E48A25E-A038-499A-855F-1A8E4D6B3A7E}"/>
              </a:ext>
            </a:extLst>
          </p:cNvPr>
          <p:cNvSpPr txBox="1"/>
          <p:nvPr/>
        </p:nvSpPr>
        <p:spPr>
          <a:xfrm>
            <a:off x="7118555" y="4796489"/>
            <a:ext cx="343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FF0062"/>
                </a:solidFill>
                <a:latin typeface="Ubuntu" panose="020B0504030602030204" pitchFamily="34" charset="0"/>
              </a:rPr>
              <a:t>Requerimiento NO funcional</a:t>
            </a:r>
          </a:p>
        </p:txBody>
      </p:sp>
    </p:spTree>
    <p:extLst>
      <p:ext uri="{BB962C8B-B14F-4D97-AF65-F5344CB8AC3E}">
        <p14:creationId xmlns:p14="http://schemas.microsoft.com/office/powerpoint/2010/main" val="1258958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7883DB-8DB4-3D4C-8462-C538069CA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118"/>
            <a:ext cx="12192000" cy="6858000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556329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Diagramas de Casos de uso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95DDC61-B101-472D-B4B0-BC185555EF79}"/>
              </a:ext>
            </a:extLst>
          </p:cNvPr>
          <p:cNvSpPr txBox="1"/>
          <p:nvPr/>
        </p:nvSpPr>
        <p:spPr>
          <a:xfrm>
            <a:off x="178904" y="1355824"/>
            <a:ext cx="1183419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b="0" i="0" u="none" strike="noStrike" baseline="0" dirty="0">
                <a:solidFill>
                  <a:srgbClr val="00000A"/>
                </a:solidFill>
                <a:latin typeface="Calibri" panose="020F0502020204030204" pitchFamily="34" charset="0"/>
              </a:rPr>
              <a:t>En un </a:t>
            </a:r>
            <a:r>
              <a:rPr lang="es-ES" sz="1600" b="1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</a:rPr>
              <a:t>sistema de información para el manejo de un Aula Virtual de Economía Solidaria</a:t>
            </a:r>
            <a:r>
              <a:rPr lang="es-ES" sz="1600" b="0" i="0" u="none" strike="noStrike" baseline="0" dirty="0">
                <a:solidFill>
                  <a:srgbClr val="00000A"/>
                </a:solidFill>
                <a:latin typeface="Calibri" panose="020F0502020204030204" pitchFamily="34" charset="0"/>
              </a:rPr>
              <a:t>, se especifica  que el estudiante inicialmente debe iniciar sesión, lo que incluye la validación de su usuario y contraseña y el registro en el Log de auditoría. </a:t>
            </a:r>
            <a:r>
              <a:rPr lang="es-ES_tradnl" sz="1600" dirty="0">
                <a:solidFill>
                  <a:srgbClr val="00000A"/>
                </a:solidFill>
                <a:latin typeface="Calibri" panose="020F0502020204030204" pitchFamily="34" charset="0"/>
              </a:rPr>
              <a:t>Una vez haya ingresado al sistema podrá realizar varias actividades como: </a:t>
            </a:r>
            <a:r>
              <a:rPr lang="es-ES" sz="1600" dirty="0">
                <a:solidFill>
                  <a:srgbClr val="00000A"/>
                </a:solidFill>
                <a:latin typeface="Calibri" panose="020F0502020204030204" pitchFamily="34" charset="0"/>
              </a:rPr>
              <a:t>Revisar Agenda de Actividades, Revisar Contenidos , Participar en los foros, Revisar y contestar tareas, Revisar y contestar evaluación, Revisar lista de recursos, que incluye visualizar videos, revisar libros electrónicos multimediales y revisar documentos de apoyo. Además, puede Verificar porcentaje de progreso del curso y Consultar notas del curso.</a:t>
            </a:r>
          </a:p>
          <a:p>
            <a:pPr algn="just"/>
            <a:endParaRPr lang="es-ES" sz="1600" dirty="0">
              <a:solidFill>
                <a:srgbClr val="00000A"/>
              </a:solidFill>
              <a:latin typeface="Calibri" panose="020F0502020204030204" pitchFamily="34" charset="0"/>
            </a:endParaRPr>
          </a:p>
          <a:p>
            <a:pPr algn="just"/>
            <a:r>
              <a:rPr lang="es-ES" sz="1600" b="0" i="0" u="none" strike="noStrike" baseline="0" dirty="0">
                <a:solidFill>
                  <a:srgbClr val="00000A"/>
                </a:solidFill>
                <a:latin typeface="Calibri" panose="020F0502020204030204" pitchFamily="34" charset="0"/>
              </a:rPr>
              <a:t>A</a:t>
            </a:r>
            <a:r>
              <a:rPr lang="es-ES" sz="1600" dirty="0">
                <a:solidFill>
                  <a:srgbClr val="00000A"/>
                </a:solidFill>
                <a:latin typeface="Calibri" panose="020F0502020204030204" pitchFamily="34" charset="0"/>
              </a:rPr>
              <a:t>dicionalmente, se especifica  que el docente, inicialmente debe iniciar sesión, lo que incluye la validación de su usuario y contraseña y el registro en el Log de auditoría. </a:t>
            </a:r>
            <a:r>
              <a:rPr lang="es-ES_tradnl" sz="1600" dirty="0">
                <a:solidFill>
                  <a:srgbClr val="00000A"/>
                </a:solidFill>
                <a:latin typeface="Calibri" panose="020F0502020204030204" pitchFamily="34" charset="0"/>
              </a:rPr>
              <a:t>Una vez el docente ingrese  al sistema podrá </a:t>
            </a:r>
            <a:r>
              <a:rPr lang="es-ES" sz="1600" dirty="0">
                <a:solidFill>
                  <a:srgbClr val="00000A"/>
                </a:solidFill>
                <a:latin typeface="Calibri" panose="020F0502020204030204" pitchFamily="34" charset="0"/>
              </a:rPr>
              <a:t>Administrar contenidos del curso, revisar  en foros, Administrar tareas, Enviar mensajes, Administrar recursos, que incluye la gestión de videos, incluir libros electrónicos multimediales e incluir documentos de apoyo. Además, puede Publicar notas del estudiante y Administrar evaluación de los cursos, que incluye la generación de evaluaciones y la calificación de las evaluaciones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s-ES" sz="1600" dirty="0">
              <a:solidFill>
                <a:srgbClr val="00000A"/>
              </a:solidFill>
              <a:latin typeface="Calibri" panose="020F0502020204030204" pitchFamily="34" charset="0"/>
            </a:endParaRPr>
          </a:p>
          <a:p>
            <a:pPr algn="just"/>
            <a:r>
              <a:rPr lang="es-ES" sz="1600" dirty="0">
                <a:solidFill>
                  <a:srgbClr val="00000A"/>
                </a:solidFill>
                <a:latin typeface="Calibri" panose="020F0502020204030204" pitchFamily="34" charset="0"/>
              </a:rPr>
              <a:t>Finalmente, se especifica al administrador del sistema, quien </a:t>
            </a:r>
            <a:r>
              <a:rPr lang="es-ES" sz="1600" b="0" i="0" u="none" strike="noStrike" baseline="0" dirty="0">
                <a:solidFill>
                  <a:srgbClr val="00000A"/>
                </a:solidFill>
                <a:latin typeface="Calibri" panose="020F0502020204030204" pitchFamily="34" charset="0"/>
              </a:rPr>
              <a:t>inicialmente debe iniciar sesión, lo que incluye la validación de su usuario y contraseña y el registro en el Log de auditoría. Posteriormente, puede gestionar la base de datos, lo que incluye las operaciones de incluir, modificar y eliminar. Además, realizar los procesos de gestionar la seguridad (Usuario, contraseñas) y  gestionar el proceso de copias de respaldo. También es el encargado que generar los informes estadísticos sobre los resultados de los estudiantes.</a:t>
            </a:r>
            <a:endParaRPr lang="es-ES" sz="1600" dirty="0">
              <a:solidFill>
                <a:srgbClr val="00000A"/>
              </a:solidFill>
              <a:latin typeface="Calibri" panose="020F0502020204030204" pitchFamily="34" charset="0"/>
            </a:endParaRPr>
          </a:p>
          <a:p>
            <a:pPr algn="just"/>
            <a:endParaRPr lang="es-ES" sz="1600" b="0" i="0" u="none" strike="noStrike" baseline="0" dirty="0">
              <a:solidFill>
                <a:srgbClr val="00000A"/>
              </a:solidFill>
              <a:latin typeface="Calibri" panose="020F0502020204030204" pitchFamily="34" charset="0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82E6E93-F066-421F-B660-F60507FF8DD0}"/>
              </a:ext>
            </a:extLst>
          </p:cNvPr>
          <p:cNvSpPr txBox="1"/>
          <p:nvPr/>
        </p:nvSpPr>
        <p:spPr>
          <a:xfrm>
            <a:off x="3649413" y="54973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62"/>
                </a:solidFill>
                <a:latin typeface="Ubuntu" panose="020B0504030602030204" pitchFamily="34" charset="0"/>
              </a:rPr>
              <a:t>Tema: Ciclo de Vida del Software</a:t>
            </a:r>
          </a:p>
        </p:txBody>
      </p:sp>
    </p:spTree>
    <p:extLst>
      <p:ext uri="{BB962C8B-B14F-4D97-AF65-F5344CB8AC3E}">
        <p14:creationId xmlns:p14="http://schemas.microsoft.com/office/powerpoint/2010/main" val="48623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657600" y="1020140"/>
            <a:ext cx="4200939" cy="3693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Diagrama de Casos de Uso Estudiante</a:t>
            </a:r>
            <a:endParaRPr lang="es-CO" dirty="0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1F6B046E-4E4D-43B9-922C-67CED6A40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05" y="1718470"/>
            <a:ext cx="9030321" cy="449075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1F4A07D-3F5B-4707-802A-7B94419E5CBA}"/>
              </a:ext>
            </a:extLst>
          </p:cNvPr>
          <p:cNvSpPr txBox="1"/>
          <p:nvPr/>
        </p:nvSpPr>
        <p:spPr>
          <a:xfrm>
            <a:off x="3768682" y="393976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62"/>
                </a:solidFill>
                <a:latin typeface="Ubuntu" panose="020B0504030602030204" pitchFamily="34" charset="0"/>
              </a:rPr>
              <a:t>Tema: Ciclo de Vida del Software</a:t>
            </a:r>
          </a:p>
        </p:txBody>
      </p:sp>
    </p:spTree>
    <p:extLst>
      <p:ext uri="{BB962C8B-B14F-4D97-AF65-F5344CB8AC3E}">
        <p14:creationId xmlns:p14="http://schemas.microsoft.com/office/powerpoint/2010/main" val="2833546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Ciclo de Vida de un sistema de información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6623428-0ACD-494A-8DF6-156BAB5975ED}"/>
              </a:ext>
            </a:extLst>
          </p:cNvPr>
          <p:cNvSpPr/>
          <p:nvPr/>
        </p:nvSpPr>
        <p:spPr>
          <a:xfrm>
            <a:off x="1055049" y="2384051"/>
            <a:ext cx="1873205" cy="87464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Diseño</a:t>
            </a:r>
            <a:endParaRPr lang="es-CO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D7E22E9-0B56-40EE-98E5-278494A4F676}"/>
              </a:ext>
            </a:extLst>
          </p:cNvPr>
          <p:cNvSpPr txBox="1"/>
          <p:nvPr/>
        </p:nvSpPr>
        <p:spPr>
          <a:xfrm>
            <a:off x="655116" y="2017281"/>
            <a:ext cx="346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UML=&gt;Lenguaje de Modelado Unificado</a:t>
            </a:r>
            <a:endParaRPr lang="es-CO" sz="1400" b="1" dirty="0">
              <a:solidFill>
                <a:srgbClr val="FF0000"/>
              </a:solidFill>
            </a:endParaRP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0EF162FA-1C54-41D4-9ABC-C4D9C8548052}"/>
              </a:ext>
            </a:extLst>
          </p:cNvPr>
          <p:cNvSpPr/>
          <p:nvPr/>
        </p:nvSpPr>
        <p:spPr>
          <a:xfrm>
            <a:off x="3299791" y="2634575"/>
            <a:ext cx="6505924" cy="289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BF54403-C014-4A4B-BE84-1D630C09111C}"/>
              </a:ext>
            </a:extLst>
          </p:cNvPr>
          <p:cNvSpPr txBox="1"/>
          <p:nvPr/>
        </p:nvSpPr>
        <p:spPr>
          <a:xfrm>
            <a:off x="915329" y="3438212"/>
            <a:ext cx="1036134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Helvetica Neue"/>
              </a:rPr>
              <a:t> Modelado Arquitectura de los Datos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: Modelado de la Base de Datos. </a:t>
            </a:r>
            <a:r>
              <a:rPr lang="es-ES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Helvetica Neue"/>
              </a:rPr>
              <a:t> Modelamiento de los procesos: </a:t>
            </a:r>
            <a:r>
              <a:rPr lang="es-ES" i="0" dirty="0">
                <a:solidFill>
                  <a:srgbClr val="333333"/>
                </a:solidFill>
                <a:effectLst/>
                <a:latin typeface="Helvetica Neue"/>
              </a:rPr>
              <a:t>Identificación y diseño de los módulos y procesos del sistema de información.  </a:t>
            </a:r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s-ES" dirty="0">
              <a:solidFill>
                <a:srgbClr val="333333"/>
              </a:solidFill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s-ES" b="1" i="0" dirty="0">
                <a:solidFill>
                  <a:srgbClr val="333333"/>
                </a:solidFill>
                <a:effectLst/>
                <a:latin typeface="Helvetica Neue"/>
              </a:rPr>
              <a:t>Seguridad </a:t>
            </a:r>
            <a:r>
              <a:rPr lang="es-ES" b="1" dirty="0">
                <a:solidFill>
                  <a:srgbClr val="333333"/>
                </a:solidFill>
                <a:latin typeface="Helvetica Neue"/>
              </a:rPr>
              <a:t>y Respaldo: </a:t>
            </a:r>
            <a:r>
              <a:rPr lang="es-ES" dirty="0">
                <a:solidFill>
                  <a:srgbClr val="202124"/>
                </a:solidFill>
                <a:latin typeface="arial" panose="020B0604020202020204" pitchFamily="34" charset="0"/>
              </a:rPr>
              <a:t>Esquema de seguridad del sistema de información, procesos de auditoria y copias de seguridad. </a:t>
            </a:r>
            <a:endParaRPr lang="es-E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s-ES" b="1" dirty="0">
                <a:solidFill>
                  <a:srgbClr val="202124"/>
                </a:solidFill>
                <a:latin typeface="arial" panose="020B0604020202020204" pitchFamily="34" charset="0"/>
              </a:rPr>
              <a:t>Interfaz – Tecnologías aplicadas. </a:t>
            </a:r>
            <a:r>
              <a:rPr lang="es-ES" dirty="0">
                <a:solidFill>
                  <a:srgbClr val="202124"/>
                </a:solidFill>
                <a:latin typeface="arial" panose="020B0604020202020204" pitchFamily="34" charset="0"/>
              </a:rPr>
              <a:t>Diseño de la interfaz o capa de presentación (Front-</a:t>
            </a:r>
            <a:r>
              <a:rPr lang="es-ES" dirty="0" err="1">
                <a:solidFill>
                  <a:srgbClr val="202124"/>
                </a:solidFill>
                <a:latin typeface="arial" panose="020B0604020202020204" pitchFamily="34" charset="0"/>
              </a:rPr>
              <a:t>End</a:t>
            </a:r>
            <a:r>
              <a:rPr lang="es-ES" dirty="0">
                <a:solidFill>
                  <a:srgbClr val="202124"/>
                </a:solidFill>
                <a:latin typeface="arial" panose="020B0604020202020204" pitchFamily="34" charset="0"/>
              </a:rPr>
              <a:t>)  </a:t>
            </a:r>
          </a:p>
          <a:p>
            <a:pPr algn="l"/>
            <a:endParaRPr lang="es-ES" b="1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s-ES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4D9186B-2F01-4022-8612-3D12D3ED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426" y="1440896"/>
            <a:ext cx="1733529" cy="230946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B5CD6A1-A61B-4B28-B7CE-56C56E81F337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62"/>
                </a:solidFill>
                <a:latin typeface="Ubuntu" panose="020B0504030602030204" pitchFamily="34" charset="0"/>
              </a:rPr>
              <a:t>Tema: Ciclo de Vida del Software</a:t>
            </a:r>
          </a:p>
        </p:txBody>
      </p:sp>
    </p:spTree>
    <p:extLst>
      <p:ext uri="{BB962C8B-B14F-4D97-AF65-F5344CB8AC3E}">
        <p14:creationId xmlns:p14="http://schemas.microsoft.com/office/powerpoint/2010/main" val="215293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7540487" y="476557"/>
            <a:ext cx="4200939" cy="3693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Modelo Conceptual Base de Datos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E70CB0-36A3-4FD5-A49B-FA236EE32546}"/>
              </a:ext>
            </a:extLst>
          </p:cNvPr>
          <p:cNvSpPr txBox="1"/>
          <p:nvPr/>
        </p:nvSpPr>
        <p:spPr>
          <a:xfrm>
            <a:off x="7002213" y="14892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62"/>
                </a:solidFill>
                <a:latin typeface="Ubuntu" panose="020B0504030602030204" pitchFamily="34" charset="0"/>
              </a:rPr>
              <a:t>Tema: Ciclo de Vida del Software</a:t>
            </a:r>
          </a:p>
        </p:txBody>
      </p:sp>
      <p:pic>
        <p:nvPicPr>
          <p:cNvPr id="8" name="Imagen 3" descr="Diagrama&#10;&#10;Descripción generada automáticamente">
            <a:extLst>
              <a:ext uri="{FF2B5EF4-FFF2-40B4-BE49-F238E27FC236}">
                <a16:creationId xmlns:a16="http://schemas.microsoft.com/office/drawing/2014/main" id="{A5A6ACD6-BDFA-4A6F-85DD-E6AFBDB3C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981" y="938222"/>
            <a:ext cx="7165975" cy="584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178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7883DB-8DB4-3D4C-8462-C538069CA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118"/>
            <a:ext cx="12192000" cy="6858000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227091" y="954667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Diagramas de Clase: Ejemplo 1 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EE97BD-11EE-4C87-8066-C9075FE712EB}"/>
              </a:ext>
            </a:extLst>
          </p:cNvPr>
          <p:cNvSpPr txBox="1"/>
          <p:nvPr/>
        </p:nvSpPr>
        <p:spPr>
          <a:xfrm>
            <a:off x="377984" y="1679856"/>
            <a:ext cx="105468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800" b="0" i="0" u="none" strike="noStrike" baseline="0" dirty="0">
                <a:solidFill>
                  <a:srgbClr val="00000A"/>
                </a:solidFill>
                <a:latin typeface="Calibri" panose="020F0502020204030204" pitchFamily="34" charset="0"/>
              </a:rPr>
              <a:t>Representa mediante un diagrama de clases la siguiente especificación.</a:t>
            </a:r>
          </a:p>
          <a:p>
            <a:pPr algn="just"/>
            <a:endParaRPr lang="es-ES" sz="1800" b="0" i="0" u="none" strike="noStrike" baseline="0" dirty="0">
              <a:solidFill>
                <a:srgbClr val="00000A"/>
              </a:solidFill>
              <a:latin typeface="Calibri" panose="020F0502020204030204" pitchFamily="34" charset="0"/>
            </a:endParaRPr>
          </a:p>
          <a:p>
            <a:pPr algn="just"/>
            <a:r>
              <a:rPr lang="es-ES" sz="1800" b="0" i="0" u="none" strike="noStrike" baseline="0" dirty="0">
                <a:solidFill>
                  <a:srgbClr val="00000A"/>
                </a:solidFill>
                <a:latin typeface="Calibri" panose="020F0502020204030204" pitchFamily="34" charset="0"/>
              </a:rPr>
              <a:t>Una aplicación necesita almacenar información sobre empresas, sus empleados y sus clientes. Las empresas tiene  un identificador y nombre. Ambos (empleados y sus clientes) se caracterizan por su identificación, nombre, edad. Los empleados tienen un salario.  </a:t>
            </a:r>
            <a:r>
              <a:rPr lang="es-ES" dirty="0">
                <a:solidFill>
                  <a:srgbClr val="00000A"/>
                </a:solidFill>
                <a:latin typeface="Calibri" panose="020F0502020204030204" pitchFamily="34" charset="0"/>
              </a:rPr>
              <a:t>El empleado tiene una experiencia, de la cual se conoce la descripción y tiempo y el cliente posee un historial de ventas, de las cuales se conoce una descripción y valor vendido.  </a:t>
            </a:r>
            <a:r>
              <a:rPr lang="es-ES" sz="1800" b="0" i="0" u="none" strike="noStrike" baseline="0" dirty="0">
                <a:solidFill>
                  <a:srgbClr val="00000A"/>
                </a:solidFill>
                <a:latin typeface="Calibri" panose="020F0502020204030204" pitchFamily="34" charset="0"/>
              </a:rPr>
              <a:t>De los clientes, además se necesita conocer su teléfono de contacto y el correo electrónico. La aplicación necesita mostrar los datos de empresas, empleados, experiencia, clientes e historial de ventas.  </a:t>
            </a: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rgbClr val="00000A"/>
                </a:solidFill>
                <a:latin typeface="Calibri" panose="020F0502020204030204" pitchFamily="34" charset="0"/>
              </a:rPr>
              <a:t>Además, sobre las empresas, empleados y clientes se deben realizar las operaciones de incluir, modificar y eliminar. A los empleados se les debe realizar un proceso periódico de incremento de salario y a los clientes se les aplica un proceso de sanción, cuando no cumplen con las metas estipuladas o comenten alguna falta.</a:t>
            </a:r>
          </a:p>
          <a:p>
            <a:pPr algn="just"/>
            <a:endParaRPr lang="es-CO" dirty="0">
              <a:solidFill>
                <a:srgbClr val="00000A"/>
              </a:solidFill>
              <a:latin typeface="Calibri" panose="020F0502020204030204" pitchFamily="34" charset="0"/>
            </a:endParaRPr>
          </a:p>
          <a:p>
            <a:pPr algn="just"/>
            <a:r>
              <a:rPr lang="es-CO" dirty="0">
                <a:solidFill>
                  <a:srgbClr val="00000A"/>
                </a:solidFill>
                <a:latin typeface="Calibri" panose="020F0502020204030204" pitchFamily="34" charset="0"/>
              </a:rPr>
              <a:t>Es importante el proceso de actualización de la experiencia para los empleados y el historial de ventas para los clientes.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AC2D23-C799-4FF5-AFE5-773594D38A1D}"/>
              </a:ext>
            </a:extLst>
          </p:cNvPr>
          <p:cNvSpPr txBox="1"/>
          <p:nvPr/>
        </p:nvSpPr>
        <p:spPr>
          <a:xfrm>
            <a:off x="3768682" y="393976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62"/>
                </a:solidFill>
                <a:latin typeface="Ubuntu" panose="020B0504030602030204" pitchFamily="34" charset="0"/>
              </a:rPr>
              <a:t>Tema: Ciclo de Vida del Software</a:t>
            </a:r>
          </a:p>
        </p:txBody>
      </p:sp>
    </p:spTree>
    <p:extLst>
      <p:ext uri="{BB962C8B-B14F-4D97-AF65-F5344CB8AC3E}">
        <p14:creationId xmlns:p14="http://schemas.microsoft.com/office/powerpoint/2010/main" val="28729456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8890</TotalTime>
  <Words>1021</Words>
  <Application>Microsoft Office PowerPoint</Application>
  <PresentationFormat>Panorámica</PresentationFormat>
  <Paragraphs>90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Calibri</vt:lpstr>
      <vt:lpstr>Arial</vt:lpstr>
      <vt:lpstr>Helvetica Neue</vt:lpstr>
      <vt:lpstr>Ubuntu</vt:lpstr>
      <vt:lpstr>Arial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Sergio Arturo Medina Castillo</cp:lastModifiedBy>
  <cp:revision>698</cp:revision>
  <dcterms:created xsi:type="dcterms:W3CDTF">2021-04-09T17:18:33Z</dcterms:created>
  <dcterms:modified xsi:type="dcterms:W3CDTF">2021-09-06T12:42:11Z</dcterms:modified>
</cp:coreProperties>
</file>